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3"/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embeddedFontLst>
    <p:embeddedFont>
      <p:font typeface="Comfortaa"/>
      <p:regular r:id="rId19"/>
      <p:bold r:id="rId20"/>
    </p:embeddedFon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5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font" Target="fonts/Comfortaa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1">
  <p:cSld name="Campus Aerial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16" name="Shape 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17" name="Shape 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18" name="Shape 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Lab">
  <p:cSld name="Clean Lab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mistry">
  <p:cSld name="Chemistr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le Graduate">
  <p:cSld name="Male Gradua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le Student Studying">
  <p:cSld name="Male Student Studying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ughter">
  <p:cSld name="Laught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sic">
  <p:cSld name="Music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rm Life">
  <p:cSld name="Dorm Lif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munity">
  <p:cSld name="Communit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bbio (Interior)">
  <p:cSld name="Babbio (Interior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AS">
  <p:cSld name="EA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bbio Center Skyline ">
  <p:cSld name="Babbio Center Skyline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25" name="Shape 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26" name="Shape 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27" name="Shape 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rchbearer">
  <p:cSld name="Torchbear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using">
  <p:cSld name="Housing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YC">
  <p:cSld name="NYC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Med">
  <p:cSld name="BioMed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nce">
  <p:cSld name="Financ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">
  <p:cSld name="Data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ars">
  <p:cSld name="Gear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Shape 244"/>
          <p:cNvSpPr txBox="1"/>
          <p:nvPr>
            <p:ph idx="2" type="body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dwin A Stevens Hall">
  <p:cSld name="Edwin A Stevens Hal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35" name="Shape 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36" name="Shape 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2">
  <p:cSld name="Campus Aerial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45" name="Shape 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3">
  <p:cSld name="Campus Aerial 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52" name="Shape 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53" name="Shape 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54" name="Shape 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 4">
  <p:cSld name="Campus Aerial 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2" name="Shape 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63" name="Shape 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tract">
  <p:cSld name="Abstra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CoverSlide_Header_01.png"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1" type="body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1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Official-PMSColor-R.eps" id="71" name="Shape 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3" type="body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nlon Lab">
  <p:cSld name="Hanlon Lab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Mass Lab ">
  <p:cSld name="Bio Mass Lab 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16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3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33" name="Shape 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12" type="sldNum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123825" y="1364341"/>
            <a:ext cx="6196764" cy="1106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 analysis of SPY and sector ETFs in machine learning 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/>
          <p:nvPr>
            <p:ph idx="2" type="body"/>
          </p:nvPr>
        </p:nvSpPr>
        <p:spPr>
          <a:xfrm>
            <a:off x="107951" y="3993160"/>
            <a:ext cx="5784169" cy="182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PREPARED BY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Tan Tu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Siyuan Liu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Zihao Gao</a:t>
            </a:r>
            <a:endParaRPr/>
          </a:p>
        </p:txBody>
      </p:sp>
      <p:sp>
        <p:nvSpPr>
          <p:cNvPr id="255" name="Shape 255"/>
          <p:cNvSpPr txBox="1"/>
          <p:nvPr>
            <p:ph idx="3" type="body"/>
          </p:nvPr>
        </p:nvSpPr>
        <p:spPr>
          <a:xfrm>
            <a:off x="123825" y="3487290"/>
            <a:ext cx="5776232" cy="505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Advisor: Khaldoun khashanah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Shape 256"/>
          <p:cNvSpPr txBox="1"/>
          <p:nvPr/>
        </p:nvSpPr>
        <p:spPr>
          <a:xfrm flipH="1">
            <a:off x="236287" y="2598663"/>
            <a:ext cx="438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Shape 33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Gram-Charlier SPY 100Day VaR vs Empirical VaR</a:t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585825"/>
            <a:ext cx="4134600" cy="464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25" y="1585825"/>
            <a:ext cx="4435775" cy="47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Gram-Charlier SPY 100Day VaR vs Empirical VaR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585825"/>
            <a:ext cx="8691600" cy="4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19960" y="2120216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entury Gothic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285736" y="1417964"/>
            <a:ext cx="7574748" cy="445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Get the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Calculate the simple return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 50,100,500 days to calculate the rolling  window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 historical simulation method to calculate the VaR 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 Gram-Chailer distribution to calculate the VaR, and compare to the historical method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 machine learning to predict the VaR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Find the news cause the VaR of  every ETFs has a big move of each day 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Shape 263"/>
          <p:cNvSpPr txBox="1"/>
          <p:nvPr/>
        </p:nvSpPr>
        <p:spPr>
          <a:xfrm flipH="1">
            <a:off x="285736" y="513347"/>
            <a:ext cx="78315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outline of our project.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VaR with window 10 Days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227013" y="2558866"/>
            <a:ext cx="56490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2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869372"/>
            <a:ext cx="8764575" cy="587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Var with window 10 Days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227013" y="2558866"/>
            <a:ext cx="56490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913775"/>
            <a:ext cx="8764574" cy="5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2800"/>
              <a:t>Rolling VaR with window 50 Days</a:t>
            </a:r>
            <a:endParaRPr b="1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227025" y="744202"/>
            <a:ext cx="8211000" cy="4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744200"/>
            <a:ext cx="8439150" cy="54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227025" y="274644"/>
            <a:ext cx="7923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50 Days</a:t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227025" y="876150"/>
            <a:ext cx="8481600" cy="5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842963"/>
            <a:ext cx="84105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227013" y="274638"/>
            <a:ext cx="7923694" cy="67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100 Days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227025" y="1857450"/>
            <a:ext cx="76053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04349"/>
            <a:ext cx="8382000" cy="5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227013" y="274638"/>
            <a:ext cx="7923694" cy="732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Rolling Var with window 100 Days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Shape 314"/>
          <p:cNvSpPr txBox="1"/>
          <p:nvPr>
            <p:ph idx="2" type="body"/>
          </p:nvPr>
        </p:nvSpPr>
        <p:spPr>
          <a:xfrm>
            <a:off x="202064" y="1141127"/>
            <a:ext cx="8691562" cy="4269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842963"/>
            <a:ext cx="84105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 </a:t>
            </a:r>
            <a:endParaRPr/>
          </a:p>
        </p:txBody>
      </p:sp>
      <p:sp>
        <p:nvSpPr>
          <p:cNvPr id="323" name="Shape 323"/>
          <p:cNvSpPr txBox="1"/>
          <p:nvPr>
            <p:ph idx="2" type="body"/>
          </p:nvPr>
        </p:nvSpPr>
        <p:spPr>
          <a:xfrm>
            <a:off x="227025" y="1233053"/>
            <a:ext cx="8691600" cy="4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Gram-Charlier Distribution:</a:t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Galland and Tauchen(1989):</a:t>
            </a:r>
            <a:endParaRPr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75" y="1737025"/>
            <a:ext cx="75819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88" y="3754575"/>
            <a:ext cx="6891174" cy="2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